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61" r:id="rId3"/>
    <p:sldId id="298" r:id="rId4"/>
    <p:sldId id="264" r:id="rId5"/>
    <p:sldId id="297" r:id="rId6"/>
    <p:sldId id="299" r:id="rId7"/>
    <p:sldId id="305" r:id="rId8"/>
    <p:sldId id="300" r:id="rId9"/>
    <p:sldId id="272" r:id="rId10"/>
    <p:sldId id="301" r:id="rId11"/>
    <p:sldId id="266" r:id="rId12"/>
    <p:sldId id="287" r:id="rId13"/>
    <p:sldId id="286" r:id="rId14"/>
    <p:sldId id="271" r:id="rId15"/>
    <p:sldId id="296" r:id="rId16"/>
    <p:sldId id="288" r:id="rId17"/>
    <p:sldId id="289" r:id="rId18"/>
    <p:sldId id="290" r:id="rId19"/>
    <p:sldId id="291" r:id="rId20"/>
    <p:sldId id="292" r:id="rId21"/>
    <p:sldId id="306" r:id="rId22"/>
    <p:sldId id="273" r:id="rId23"/>
    <p:sldId id="302" r:id="rId24"/>
    <p:sldId id="303" r:id="rId25"/>
    <p:sldId id="274" r:id="rId26"/>
    <p:sldId id="275" r:id="rId27"/>
    <p:sldId id="276" r:id="rId28"/>
    <p:sldId id="304" r:id="rId29"/>
    <p:sldId id="307" r:id="rId30"/>
    <p:sldId id="308" r:id="rId31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32"/>
    </p:embeddedFont>
    <p:embeddedFont>
      <p:font typeface="배달의민족 주아" panose="020206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8E"/>
    <a:srgbClr val="558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25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9A5F98-D73E-42F0-88FE-58B92176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70" y="987406"/>
            <a:ext cx="4971460" cy="390991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F1E6E54-3E79-4CAB-99C6-02DC37DAFBA5}"/>
              </a:ext>
            </a:extLst>
          </p:cNvPr>
          <p:cNvSpPr txBox="1">
            <a:spLocks/>
          </p:cNvSpPr>
          <p:nvPr/>
        </p:nvSpPr>
        <p:spPr>
          <a:xfrm>
            <a:off x="3256492" y="2236965"/>
            <a:ext cx="6294860" cy="70539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COMGRADUATION</a:t>
            </a:r>
            <a:r>
              <a:rPr lang="en-US" altLang="ko-KR" sz="6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112A6-75A9-46F7-9E42-392F04BE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21120961">
            <a:off x="2469808" y="1611222"/>
            <a:ext cx="1573365" cy="112415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EC771867-CF1F-4562-8CCC-9DF7FC8E3A2B}"/>
              </a:ext>
            </a:extLst>
          </p:cNvPr>
          <p:cNvSpPr txBox="1">
            <a:spLocks/>
          </p:cNvSpPr>
          <p:nvPr/>
        </p:nvSpPr>
        <p:spPr>
          <a:xfrm>
            <a:off x="6249029" y="4897320"/>
            <a:ext cx="5223880" cy="10985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</a:t>
            </a:r>
            <a:r>
              <a:rPr lang="ko-KR" altLang="en-US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조        </a:t>
            </a:r>
            <a:endParaRPr lang="en-US" altLang="ko-KR" sz="54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ko-KR" altLang="en-US" sz="54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금아현</a:t>
            </a:r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김윤희</a:t>
            </a:r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이승연</a:t>
            </a:r>
            <a:endParaRPr lang="ko-KR" altLang="en-US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68AD22-D5C2-42BB-9A77-CA5A5E30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4" y="5527714"/>
            <a:ext cx="936347" cy="9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0574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D728A-F327-4F40-BF5B-65644C83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917670"/>
            <a:ext cx="3270871" cy="3270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6F490-93AF-447E-8E75-3DB4E463F46F}"/>
              </a:ext>
            </a:extLst>
          </p:cNvPr>
          <p:cNvSpPr txBox="1"/>
          <p:nvPr/>
        </p:nvSpPr>
        <p:spPr>
          <a:xfrm>
            <a:off x="5556713" y="1983739"/>
            <a:ext cx="4809992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>
                <a:latin typeface="나눔스퀘어라운드 Regular"/>
                <a:ea typeface="배달의민족 주아"/>
              </a:rPr>
              <a:t>중앙대학교에서 제공하는 </a:t>
            </a:r>
            <a:endParaRPr lang="ko-KR" sz="3200">
              <a:ea typeface="배달의민족 주아"/>
            </a:endParaRPr>
          </a:p>
          <a:p>
            <a:pPr algn="ctr"/>
            <a:r>
              <a:rPr lang="ko-KR" altLang="en-US" sz="3200">
                <a:latin typeface="나눔스퀘어라운드 Regular"/>
                <a:ea typeface="배달의민족 주아"/>
              </a:rPr>
              <a:t>텍스트파일 활용</a:t>
            </a:r>
            <a:endParaRPr lang="ko-KR" sz="3200">
              <a:ea typeface="배달의민족 주아"/>
            </a:endParaRPr>
          </a:p>
          <a:p>
            <a:endParaRPr lang="ko-KR" altLang="en-US">
              <a:latin typeface="나눔스퀘어라운드 Regular"/>
            </a:endParaRPr>
          </a:p>
          <a:p>
            <a:endParaRPr lang="ko-KR" altLang="en-US">
              <a:latin typeface="나눔스퀘어라운드 Regular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9648DF6-3129-4E1E-B791-97F1767FFF91}"/>
              </a:ext>
            </a:extLst>
          </p:cNvPr>
          <p:cNvSpPr/>
          <p:nvPr/>
        </p:nvSpPr>
        <p:spPr>
          <a:xfrm>
            <a:off x="7659519" y="3059836"/>
            <a:ext cx="484632" cy="727888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493EC-55F2-4604-BD20-69EFECE8AABC}"/>
              </a:ext>
            </a:extLst>
          </p:cNvPr>
          <p:cNvSpPr txBox="1"/>
          <p:nvPr/>
        </p:nvSpPr>
        <p:spPr>
          <a:xfrm>
            <a:off x="6624181" y="4416468"/>
            <a:ext cx="3713967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err="1">
                <a:latin typeface="나눔스퀘어라운드 Regular"/>
                <a:ea typeface="배달의민족 주아"/>
              </a:rPr>
              <a:t>파일입출력</a:t>
            </a:r>
            <a:endParaRPr lang="ko-KR" altLang="en-US" sz="4400" err="1"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188194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F8088-B686-41D1-AC64-E8FB5636D56E}"/>
              </a:ext>
            </a:extLst>
          </p:cNvPr>
          <p:cNvSpPr txBox="1"/>
          <p:nvPr/>
        </p:nvSpPr>
        <p:spPr>
          <a:xfrm>
            <a:off x="1672981" y="1397859"/>
            <a:ext cx="8235909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4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&lt;vector&lt;Major&gt;&gt; </a:t>
            </a:r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B7C163-1BAF-487B-B8BC-56A50FD9BBEE}"/>
              </a:ext>
            </a:extLst>
          </p:cNvPr>
          <p:cNvSpPr/>
          <p:nvPr/>
        </p:nvSpPr>
        <p:spPr>
          <a:xfrm>
            <a:off x="4447911" y="2495549"/>
            <a:ext cx="3573142" cy="348615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객체지향프로그래밍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---------------------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구분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전공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세부분류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공학주제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과목명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객체지향프로그래밍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학점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학년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B7C163-1BAF-487B-B8BC-56A50FD9BBEE}"/>
              </a:ext>
            </a:extLst>
          </p:cNvPr>
          <p:cNvSpPr/>
          <p:nvPr/>
        </p:nvSpPr>
        <p:spPr>
          <a:xfrm>
            <a:off x="941075" y="1980857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CC2EF5-76D0-461E-A4D1-143DDB7FBC2F}"/>
              </a:ext>
            </a:extLst>
          </p:cNvPr>
          <p:cNvSpPr/>
          <p:nvPr/>
        </p:nvSpPr>
        <p:spPr>
          <a:xfrm>
            <a:off x="8870653" y="4167851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컴파일러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8CDA2-B705-4E8C-BD2C-4CFDD72D3B7A}"/>
              </a:ext>
            </a:extLst>
          </p:cNvPr>
          <p:cNvSpPr/>
          <p:nvPr/>
        </p:nvSpPr>
        <p:spPr>
          <a:xfrm>
            <a:off x="941075" y="4167851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991DC3-A1B2-45AD-819A-B04BC1A8B898}"/>
              </a:ext>
            </a:extLst>
          </p:cNvPr>
          <p:cNvSpPr/>
          <p:nvPr/>
        </p:nvSpPr>
        <p:spPr>
          <a:xfrm>
            <a:off x="2529738" y="4167851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창의적설계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C24578-9705-40CD-A868-091519C73DBA}"/>
              </a:ext>
            </a:extLst>
          </p:cNvPr>
          <p:cNvSpPr/>
          <p:nvPr/>
        </p:nvSpPr>
        <p:spPr>
          <a:xfrm>
            <a:off x="4118401" y="4179325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계산미학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20F33-BDFA-48E1-8DAE-48136D4B025C}"/>
              </a:ext>
            </a:extLst>
          </p:cNvPr>
          <p:cNvSpPr/>
          <p:nvPr/>
        </p:nvSpPr>
        <p:spPr>
          <a:xfrm>
            <a:off x="5702485" y="4179325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확률및통계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DBB0E8-6429-4D59-90B7-031D325E0756}"/>
              </a:ext>
            </a:extLst>
          </p:cNvPr>
          <p:cNvSpPr/>
          <p:nvPr/>
        </p:nvSpPr>
        <p:spPr>
          <a:xfrm>
            <a:off x="7286569" y="4167851"/>
            <a:ext cx="1330960" cy="74168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운영체제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5717C30-026D-4E55-999A-D6E80C46EE77}"/>
              </a:ext>
            </a:extLst>
          </p:cNvPr>
          <p:cNvCxnSpPr>
            <a:cxnSpLocks/>
          </p:cNvCxnSpPr>
          <p:nvPr/>
        </p:nvCxnSpPr>
        <p:spPr>
          <a:xfrm>
            <a:off x="1597030" y="2722537"/>
            <a:ext cx="0" cy="903791"/>
          </a:xfrm>
          <a:prstGeom prst="straightConnector1">
            <a:avLst/>
          </a:prstGeom>
          <a:ln w="38100">
            <a:solidFill>
              <a:srgbClr val="5587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91E6CB-1114-4CB6-B53D-E9BCAAF243D6}"/>
              </a:ext>
            </a:extLst>
          </p:cNvPr>
          <p:cNvSpPr/>
          <p:nvPr/>
        </p:nvSpPr>
        <p:spPr>
          <a:xfrm>
            <a:off x="10659147" y="4507077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600B480A-AD21-42E8-BA89-65D759485198}"/>
              </a:ext>
            </a:extLst>
          </p:cNvPr>
          <p:cNvSpPr/>
          <p:nvPr/>
        </p:nvSpPr>
        <p:spPr>
          <a:xfrm>
            <a:off x="10911133" y="4501338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93D58E2-FE4C-4CAF-AE7C-EBF00BA38D9D}"/>
              </a:ext>
            </a:extLst>
          </p:cNvPr>
          <p:cNvSpPr/>
          <p:nvPr/>
        </p:nvSpPr>
        <p:spPr>
          <a:xfrm>
            <a:off x="11150252" y="4501338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0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8C727C7-1864-4B89-B798-FC290A57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03845"/>
              </p:ext>
            </p:extLst>
          </p:nvPr>
        </p:nvGraphicFramePr>
        <p:xfrm>
          <a:off x="2748085" y="1282599"/>
          <a:ext cx="8609442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907">
                  <a:extLst>
                    <a:ext uri="{9D8B030D-6E8A-4147-A177-3AD203B41FA5}">
                      <a16:colId xmlns:a16="http://schemas.microsoft.com/office/drawing/2014/main" val="1303105221"/>
                    </a:ext>
                  </a:extLst>
                </a:gridCol>
                <a:gridCol w="1434907">
                  <a:extLst>
                    <a:ext uri="{9D8B030D-6E8A-4147-A177-3AD203B41FA5}">
                      <a16:colId xmlns:a16="http://schemas.microsoft.com/office/drawing/2014/main" val="3798558317"/>
                    </a:ext>
                  </a:extLst>
                </a:gridCol>
                <a:gridCol w="1434907">
                  <a:extLst>
                    <a:ext uri="{9D8B030D-6E8A-4147-A177-3AD203B41FA5}">
                      <a16:colId xmlns:a16="http://schemas.microsoft.com/office/drawing/2014/main" val="939074726"/>
                    </a:ext>
                  </a:extLst>
                </a:gridCol>
                <a:gridCol w="1434907">
                  <a:extLst>
                    <a:ext uri="{9D8B030D-6E8A-4147-A177-3AD203B41FA5}">
                      <a16:colId xmlns:a16="http://schemas.microsoft.com/office/drawing/2014/main" val="1682900124"/>
                    </a:ext>
                  </a:extLst>
                </a:gridCol>
                <a:gridCol w="1434907">
                  <a:extLst>
                    <a:ext uri="{9D8B030D-6E8A-4147-A177-3AD203B41FA5}">
                      <a16:colId xmlns:a16="http://schemas.microsoft.com/office/drawing/2014/main" val="1886374265"/>
                    </a:ext>
                  </a:extLst>
                </a:gridCol>
                <a:gridCol w="1434907">
                  <a:extLst>
                    <a:ext uri="{9D8B030D-6E8A-4147-A177-3AD203B41FA5}">
                      <a16:colId xmlns:a16="http://schemas.microsoft.com/office/drawing/2014/main" val="701799446"/>
                    </a:ext>
                  </a:extLst>
                </a:gridCol>
              </a:tblGrid>
              <a:tr h="1539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세부분류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과목명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세부분류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과목명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9383"/>
                  </a:ext>
                </a:extLst>
              </a:tr>
              <a:tr h="1539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세부분류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과목명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50221"/>
                  </a:ext>
                </a:extLst>
              </a:tr>
              <a:tr h="1539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세부분류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과목명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학년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78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DD41B06-7941-41E7-A72B-4810A7E97CD2}"/>
              </a:ext>
            </a:extLst>
          </p:cNvPr>
          <p:cNvSpPr txBox="1"/>
          <p:nvPr/>
        </p:nvSpPr>
        <p:spPr>
          <a:xfrm>
            <a:off x="6483062" y="496111"/>
            <a:ext cx="125066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과목 개수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51D19-3A42-40E7-A479-BA3DD085296B}"/>
              </a:ext>
            </a:extLst>
          </p:cNvPr>
          <p:cNvSpPr txBox="1"/>
          <p:nvPr/>
        </p:nvSpPr>
        <p:spPr>
          <a:xfrm>
            <a:off x="934290" y="1908122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전공심화</a:t>
            </a:r>
            <a:endParaRPr lang="ko-KR" altLang="en-US" sz="32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3FD18D-1B32-403C-94B5-B7CE7AC9AC84}"/>
              </a:ext>
            </a:extLst>
          </p:cNvPr>
          <p:cNvSpPr txBox="1"/>
          <p:nvPr/>
        </p:nvSpPr>
        <p:spPr>
          <a:xfrm>
            <a:off x="915054" y="3291471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전공기초</a:t>
            </a:r>
            <a:endParaRPr lang="ko-KR" altLang="en-US" sz="32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851E1B-4892-4B73-9BC4-86F251DE7C2E}"/>
              </a:ext>
            </a:extLst>
          </p:cNvPr>
          <p:cNvSpPr txBox="1"/>
          <p:nvPr/>
        </p:nvSpPr>
        <p:spPr>
          <a:xfrm>
            <a:off x="968344" y="5141280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전공필수</a:t>
            </a:r>
            <a:endParaRPr lang="ko-KR" altLang="en-US" sz="32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31B462-8DD0-496E-B10B-7F8BD7289AE0}"/>
              </a:ext>
            </a:extLst>
          </p:cNvPr>
          <p:cNvSpPr txBox="1"/>
          <p:nvPr/>
        </p:nvSpPr>
        <p:spPr>
          <a:xfrm>
            <a:off x="559158" y="2403846"/>
            <a:ext cx="2114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24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</a:t>
            </a:r>
            <a:endParaRPr lang="ko-KR" altLang="en-US" sz="24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83B608-D0EF-49AD-97D5-AD8401AF622F}"/>
              </a:ext>
            </a:extLst>
          </p:cNvPr>
          <p:cNvSpPr txBox="1"/>
          <p:nvPr/>
        </p:nvSpPr>
        <p:spPr>
          <a:xfrm>
            <a:off x="564639" y="3840541"/>
            <a:ext cx="2051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24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</a:t>
            </a:r>
            <a:endParaRPr lang="ko-KR" altLang="en-US" sz="24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218A7E-4F75-4203-8A6A-0D8E0B7A598C}"/>
              </a:ext>
            </a:extLst>
          </p:cNvPr>
          <p:cNvSpPr txBox="1"/>
          <p:nvPr/>
        </p:nvSpPr>
        <p:spPr>
          <a:xfrm>
            <a:off x="606187" y="5687308"/>
            <a:ext cx="210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24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</a:t>
            </a:r>
            <a:endParaRPr lang="ko-KR" altLang="en-US" sz="24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38F910-BE1E-407D-B4E8-5185F9C44E32}"/>
              </a:ext>
            </a:extLst>
          </p:cNvPr>
          <p:cNvSpPr/>
          <p:nvPr/>
        </p:nvSpPr>
        <p:spPr>
          <a:xfrm>
            <a:off x="2971800" y="1905473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[0][0]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2E4003-C631-42A8-8AE8-B759F39029FA}"/>
              </a:ext>
            </a:extLst>
          </p:cNvPr>
          <p:cNvSpPr/>
          <p:nvPr/>
        </p:nvSpPr>
        <p:spPr>
          <a:xfrm>
            <a:off x="2918038" y="3584596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[1][0]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57F845-2B51-4C03-8944-B5CAB7B2CC1B}"/>
              </a:ext>
            </a:extLst>
          </p:cNvPr>
          <p:cNvSpPr/>
          <p:nvPr/>
        </p:nvSpPr>
        <p:spPr>
          <a:xfrm>
            <a:off x="4360339" y="3585926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[1][1]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9DBB30-5039-4A52-A77D-FF6594C170B0}"/>
              </a:ext>
            </a:extLst>
          </p:cNvPr>
          <p:cNvSpPr/>
          <p:nvPr/>
        </p:nvSpPr>
        <p:spPr>
          <a:xfrm>
            <a:off x="5757827" y="3590949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[1][2]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1F326E-CFDD-4437-B3C8-10B05371633C}"/>
              </a:ext>
            </a:extLst>
          </p:cNvPr>
          <p:cNvSpPr/>
          <p:nvPr/>
        </p:nvSpPr>
        <p:spPr>
          <a:xfrm>
            <a:off x="7257935" y="3590950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[1][3]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CB46AC-E619-4FF3-AC31-94EB96D5B5C3}"/>
              </a:ext>
            </a:extLst>
          </p:cNvPr>
          <p:cNvSpPr/>
          <p:nvPr/>
        </p:nvSpPr>
        <p:spPr>
          <a:xfrm>
            <a:off x="8603306" y="3590950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[1][4]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29238D-22BF-46CF-A27D-F95B47002D7F}"/>
              </a:ext>
            </a:extLst>
          </p:cNvPr>
          <p:cNvSpPr/>
          <p:nvPr/>
        </p:nvSpPr>
        <p:spPr>
          <a:xfrm>
            <a:off x="10111243" y="3603223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[1][5]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91E200-EB9D-4FCF-A7F7-A57544B675F2}"/>
              </a:ext>
            </a:extLst>
          </p:cNvPr>
          <p:cNvSpPr/>
          <p:nvPr/>
        </p:nvSpPr>
        <p:spPr>
          <a:xfrm>
            <a:off x="10111244" y="1891922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[0][5]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E24E8D-263B-439C-8ECB-0D4A43BA315F}"/>
              </a:ext>
            </a:extLst>
          </p:cNvPr>
          <p:cNvSpPr/>
          <p:nvPr/>
        </p:nvSpPr>
        <p:spPr>
          <a:xfrm>
            <a:off x="8662987" y="1915234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[0][4]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1E20A-A82C-40CF-BB2E-1585334A24C0}"/>
              </a:ext>
            </a:extLst>
          </p:cNvPr>
          <p:cNvSpPr/>
          <p:nvPr/>
        </p:nvSpPr>
        <p:spPr>
          <a:xfrm>
            <a:off x="7257936" y="1905472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[0][3]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E56EB6-958A-4FCD-8A6E-89E92D94C463}"/>
              </a:ext>
            </a:extLst>
          </p:cNvPr>
          <p:cNvSpPr/>
          <p:nvPr/>
        </p:nvSpPr>
        <p:spPr>
          <a:xfrm>
            <a:off x="5829713" y="1905472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[0][2]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2FC940-E976-4730-ACBB-1BC39F889019}"/>
              </a:ext>
            </a:extLst>
          </p:cNvPr>
          <p:cNvSpPr/>
          <p:nvPr/>
        </p:nvSpPr>
        <p:spPr>
          <a:xfrm>
            <a:off x="4400023" y="1905473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[0][1]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206797-DAC6-41DA-A70C-22A6050949AC}"/>
              </a:ext>
            </a:extLst>
          </p:cNvPr>
          <p:cNvSpPr/>
          <p:nvPr/>
        </p:nvSpPr>
        <p:spPr>
          <a:xfrm>
            <a:off x="2918038" y="5352853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[2][0]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81AE80-F0B7-4C91-A88C-505B8445C96B}"/>
              </a:ext>
            </a:extLst>
          </p:cNvPr>
          <p:cNvSpPr/>
          <p:nvPr/>
        </p:nvSpPr>
        <p:spPr>
          <a:xfrm>
            <a:off x="4380218" y="5328064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[2][1]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AFC33-AA52-4069-8D1E-FF0AD61296B1}"/>
              </a:ext>
            </a:extLst>
          </p:cNvPr>
          <p:cNvSpPr/>
          <p:nvPr/>
        </p:nvSpPr>
        <p:spPr>
          <a:xfrm>
            <a:off x="5768820" y="5328064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[2][2]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8C0EEF-5856-4C03-A7FC-A061A0D359D4}"/>
              </a:ext>
            </a:extLst>
          </p:cNvPr>
          <p:cNvSpPr/>
          <p:nvPr/>
        </p:nvSpPr>
        <p:spPr>
          <a:xfrm>
            <a:off x="7233778" y="5328065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[2][3]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2C0F1E-0027-4430-A910-9EAE3862CD3E}"/>
              </a:ext>
            </a:extLst>
          </p:cNvPr>
          <p:cNvSpPr/>
          <p:nvPr/>
        </p:nvSpPr>
        <p:spPr>
          <a:xfrm>
            <a:off x="8662986" y="5328066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[2][4]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5BB974-A973-4EA5-924C-224628E62D81}"/>
              </a:ext>
            </a:extLst>
          </p:cNvPr>
          <p:cNvSpPr/>
          <p:nvPr/>
        </p:nvSpPr>
        <p:spPr>
          <a:xfrm>
            <a:off x="10084560" y="5328067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[2][5]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C3C5D752-2571-42E3-8B88-CCA300296976}"/>
              </a:ext>
            </a:extLst>
          </p:cNvPr>
          <p:cNvSpPr/>
          <p:nvPr/>
        </p:nvSpPr>
        <p:spPr>
          <a:xfrm>
            <a:off x="11508731" y="3797453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668D9CF3-11B7-4779-8421-964C029638E9}"/>
              </a:ext>
            </a:extLst>
          </p:cNvPr>
          <p:cNvSpPr/>
          <p:nvPr/>
        </p:nvSpPr>
        <p:spPr>
          <a:xfrm>
            <a:off x="11760717" y="3791714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607B5D4C-8D32-4CA9-92AC-C3C0293332FA}"/>
              </a:ext>
            </a:extLst>
          </p:cNvPr>
          <p:cNvSpPr/>
          <p:nvPr/>
        </p:nvSpPr>
        <p:spPr>
          <a:xfrm>
            <a:off x="11999836" y="3791714"/>
            <a:ext cx="88777" cy="97654"/>
          </a:xfrm>
          <a:prstGeom prst="flowChartConnector">
            <a:avLst/>
          </a:prstGeom>
          <a:solidFill>
            <a:srgbClr val="5587A2"/>
          </a:solidFill>
          <a:ln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A5605AE7-52E8-49FA-A92D-D5BB12691A67}"/>
              </a:ext>
            </a:extLst>
          </p:cNvPr>
          <p:cNvSpPr/>
          <p:nvPr/>
        </p:nvSpPr>
        <p:spPr>
          <a:xfrm rot="5400000">
            <a:off x="6731037" y="-3343892"/>
            <a:ext cx="643539" cy="8609442"/>
          </a:xfrm>
          <a:prstGeom prst="leftBrace">
            <a:avLst>
              <a:gd name="adj1" fmla="val 57601"/>
              <a:gd name="adj2" fmla="val 491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44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80A0F9-93D5-451A-A93A-8699E7193CBB}"/>
              </a:ext>
            </a:extLst>
          </p:cNvPr>
          <p:cNvSpPr/>
          <p:nvPr/>
        </p:nvSpPr>
        <p:spPr>
          <a:xfrm>
            <a:off x="6639878" y="1065918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vector&lt;vector&lt;Liberal&gt;&gt;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liberal_subjects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609621-813E-4570-97D2-FD4010814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15659"/>
              </p:ext>
            </p:extLst>
          </p:nvPr>
        </p:nvGraphicFramePr>
        <p:xfrm>
          <a:off x="588119" y="2250035"/>
          <a:ext cx="5065040" cy="3760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5040">
                  <a:extLst>
                    <a:ext uri="{9D8B030D-6E8A-4147-A177-3AD203B41FA5}">
                      <a16:colId xmlns:a16="http://schemas.microsoft.com/office/drawing/2014/main" val="286953707"/>
                    </a:ext>
                  </a:extLst>
                </a:gridCol>
              </a:tblGrid>
              <a:tr h="1258830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전공심화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0898"/>
                  </a:ext>
                </a:extLst>
              </a:tr>
              <a:tr h="1250704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전공기초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211415"/>
                  </a:ext>
                </a:extLst>
              </a:tr>
              <a:tr h="1250704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전공필수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332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E941284-23CD-47B7-AAED-E00BFB070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699079"/>
              </p:ext>
            </p:extLst>
          </p:nvPr>
        </p:nvGraphicFramePr>
        <p:xfrm>
          <a:off x="6302831" y="1711417"/>
          <a:ext cx="5065040" cy="456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5040">
                  <a:extLst>
                    <a:ext uri="{9D8B030D-6E8A-4147-A177-3AD203B41FA5}">
                      <a16:colId xmlns:a16="http://schemas.microsoft.com/office/drawing/2014/main" val="3522468073"/>
                    </a:ext>
                  </a:extLst>
                </a:gridCol>
              </a:tblGrid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필수교양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63558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핵심교양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도전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0498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핵심교양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소통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20482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핵심교양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신뢰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987542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핵심교양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융합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49380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핵심교양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창의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0090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MACH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교양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53575"/>
                  </a:ext>
                </a:extLst>
              </a:tr>
              <a:tr h="570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MACH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실습</a:t>
                      </a: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7506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87A5E99-68C1-4582-AAFB-9177146CBB5E}"/>
              </a:ext>
            </a:extLst>
          </p:cNvPr>
          <p:cNvSpPr txBox="1"/>
          <p:nvPr/>
        </p:nvSpPr>
        <p:spPr>
          <a:xfrm>
            <a:off x="-1682613" y="1333184"/>
            <a:ext cx="992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vector&lt;vector&lt;Major&gt;&gt;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025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80CCE1-7CC6-4A73-8EC4-225CBBAC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t="3619" r="27812" b="11943"/>
          <a:stretch/>
        </p:blipFill>
        <p:spPr>
          <a:xfrm>
            <a:off x="3511191" y="884944"/>
            <a:ext cx="5400676" cy="5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2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5BE2BBD-1684-48F5-B3DC-F5B356C4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t="3479" r="27812" b="12083"/>
          <a:stretch/>
        </p:blipFill>
        <p:spPr>
          <a:xfrm>
            <a:off x="6273824" y="828397"/>
            <a:ext cx="5400675" cy="57907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ADDEE3-110A-4E8F-9CC9-0351A25CE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t="3479" r="27969" b="12083"/>
          <a:stretch/>
        </p:blipFill>
        <p:spPr>
          <a:xfrm>
            <a:off x="548194" y="828674"/>
            <a:ext cx="5369621" cy="57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5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8BF95F7-E8A3-4D72-AD82-8ED6DE40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5" t="3697" r="27911" b="13090"/>
          <a:stretch/>
        </p:blipFill>
        <p:spPr>
          <a:xfrm>
            <a:off x="3395662" y="882428"/>
            <a:ext cx="5396751" cy="57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1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13268A6-1957-4FE0-9AC5-30A5650AB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4393" r="28047" b="12274"/>
          <a:stretch/>
        </p:blipFill>
        <p:spPr>
          <a:xfrm>
            <a:off x="3444593" y="885719"/>
            <a:ext cx="5385147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4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D9F910-2875-4478-9846-05E45BDE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8" t="3479" r="27812" b="12083"/>
          <a:stretch/>
        </p:blipFill>
        <p:spPr>
          <a:xfrm>
            <a:off x="3730750" y="884944"/>
            <a:ext cx="5385147" cy="5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16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32236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5249" y="450607"/>
            <a:ext cx="2690014" cy="1365957"/>
            <a:chOff x="605679" y="643489"/>
            <a:chExt cx="2690014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12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6238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174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6303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174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9437" y="981967"/>
              <a:ext cx="6062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94919" y="2674442"/>
            <a:ext cx="2653812" cy="646331"/>
            <a:chOff x="1694919" y="2604052"/>
            <a:chExt cx="2653812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93121" y="2696384"/>
              <a:ext cx="1755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소개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94919" y="3478609"/>
            <a:ext cx="2493511" cy="646331"/>
            <a:chOff x="1694919" y="2604052"/>
            <a:chExt cx="2493511" cy="646331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739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53421" y="2696384"/>
              <a:ext cx="1435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데모동영상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4919" y="4282776"/>
            <a:ext cx="2712930" cy="646331"/>
            <a:chOff x="1694919" y="2604052"/>
            <a:chExt cx="2712930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34002" y="2696384"/>
              <a:ext cx="1873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Class &amp; UML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94919" y="5086943"/>
            <a:ext cx="2463053" cy="646331"/>
            <a:chOff x="1694919" y="2604052"/>
            <a:chExt cx="2463053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1694919" y="2604052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83878" y="2696384"/>
              <a:ext cx="13740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객체지향</a:t>
              </a: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0B478E-4CB3-4776-A538-D0AAFAFB9351}"/>
              </a:ext>
            </a:extLst>
          </p:cNvPr>
          <p:cNvSpPr txBox="1"/>
          <p:nvPr/>
        </p:nvSpPr>
        <p:spPr>
          <a:xfrm>
            <a:off x="2374913" y="385028"/>
            <a:ext cx="63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  <a:alpha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endParaRPr lang="ko-KR" altLang="en-US" sz="5400" b="1" dirty="0">
              <a:solidFill>
                <a:schemeClr val="accent2">
                  <a:lumMod val="75000"/>
                  <a:alpha val="9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A056BE-365B-462E-80A2-0958136E6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3479" r="27891" b="12083"/>
          <a:stretch/>
        </p:blipFill>
        <p:spPr>
          <a:xfrm>
            <a:off x="674846" y="884944"/>
            <a:ext cx="5400675" cy="5790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419374-F00F-4C45-A09B-CD2A9D4E0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0" t="3479" r="27812" b="12083"/>
          <a:stretch/>
        </p:blipFill>
        <p:spPr>
          <a:xfrm>
            <a:off x="6274736" y="884945"/>
            <a:ext cx="5400675" cy="5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02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3" name="그림 5" descr="스크린샷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93A61871-BBBA-4CB4-B806-418210DC6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1" t="36182" r="73024" b="30211"/>
          <a:stretch/>
        </p:blipFill>
        <p:spPr>
          <a:xfrm>
            <a:off x="4657461" y="1760907"/>
            <a:ext cx="2877077" cy="3336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DCE33-139A-43A3-8FAF-09E6F945B08B}"/>
              </a:ext>
            </a:extLst>
          </p:cNvPr>
          <p:cNvSpPr txBox="1"/>
          <p:nvPr/>
        </p:nvSpPr>
        <p:spPr>
          <a:xfrm>
            <a:off x="3793125" y="5191613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선택한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과목 정보 저장 클래스 </a:t>
            </a:r>
            <a:endParaRPr lang="ko-KR" altLang="en-US" sz="3600" spc="-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20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646" y="2321768"/>
            <a:ext cx="548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vector&lt;pair&lt;int, int&gt;&gt;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selected_majors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CD16AD-51B9-43EF-AA65-CD46672745E6}"/>
              </a:ext>
            </a:extLst>
          </p:cNvPr>
          <p:cNvSpPr/>
          <p:nvPr/>
        </p:nvSpPr>
        <p:spPr>
          <a:xfrm>
            <a:off x="6974789" y="3215005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&lt;0,0&gt;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02C9DD-46BB-4C31-BF6C-1936DED01CE7}"/>
              </a:ext>
            </a:extLst>
          </p:cNvPr>
          <p:cNvSpPr/>
          <p:nvPr/>
        </p:nvSpPr>
        <p:spPr>
          <a:xfrm>
            <a:off x="8082070" y="3215005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&lt;0,4&gt;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458C2F-089A-4326-AB97-E9489244CD61}"/>
              </a:ext>
            </a:extLst>
          </p:cNvPr>
          <p:cNvSpPr/>
          <p:nvPr/>
        </p:nvSpPr>
        <p:spPr>
          <a:xfrm>
            <a:off x="9189351" y="3215005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&lt;0,20&gt;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1E6CDE-BBCA-4823-B7FC-28D500033460}"/>
              </a:ext>
            </a:extLst>
          </p:cNvPr>
          <p:cNvSpPr/>
          <p:nvPr/>
        </p:nvSpPr>
        <p:spPr>
          <a:xfrm>
            <a:off x="10296632" y="3215005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&lt;0,29&gt;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777BA5-BDA2-4E85-8EA5-54D78CCF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t="3479" r="27969" b="12083"/>
          <a:stretch/>
        </p:blipFill>
        <p:spPr>
          <a:xfrm>
            <a:off x="618734" y="884944"/>
            <a:ext cx="5369621" cy="5790713"/>
          </a:xfrm>
          <a:prstGeom prst="rect">
            <a:avLst/>
          </a:prstGeom>
        </p:spPr>
      </p:pic>
      <p:pic>
        <p:nvPicPr>
          <p:cNvPr id="12" name="그래픽 11" descr="확인 표시">
            <a:extLst>
              <a:ext uri="{FF2B5EF4-FFF2-40B4-BE49-F238E27FC236}">
                <a16:creationId xmlns:a16="http://schemas.microsoft.com/office/drawing/2014/main" id="{2419544D-902A-4111-9B51-73EB63C90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5" y="1778208"/>
            <a:ext cx="543560" cy="543560"/>
          </a:xfrm>
          <a:prstGeom prst="rect">
            <a:avLst/>
          </a:prstGeom>
        </p:spPr>
      </p:pic>
      <p:pic>
        <p:nvPicPr>
          <p:cNvPr id="21" name="그래픽 20" descr="확인 표시">
            <a:extLst>
              <a:ext uri="{FF2B5EF4-FFF2-40B4-BE49-F238E27FC236}">
                <a16:creationId xmlns:a16="http://schemas.microsoft.com/office/drawing/2014/main" id="{996F7281-F1DA-4A28-ACFA-EC0D4B0FC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8243" y="3215005"/>
            <a:ext cx="543560" cy="543560"/>
          </a:xfrm>
          <a:prstGeom prst="rect">
            <a:avLst/>
          </a:prstGeom>
        </p:spPr>
      </p:pic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00C5546B-17B0-4A82-A1B9-F2C62086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565" y="4349958"/>
            <a:ext cx="543560" cy="543560"/>
          </a:xfrm>
          <a:prstGeom prst="rect">
            <a:avLst/>
          </a:prstGeom>
        </p:spPr>
      </p:pic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2072F07B-E9CB-402E-8C6D-CAAEA657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333" y="3097765"/>
            <a:ext cx="543560" cy="543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25D60C-C079-44D7-A748-5A5AFEC0D5E9}"/>
              </a:ext>
            </a:extLst>
          </p:cNvPr>
          <p:cNvSpPr txBox="1"/>
          <p:nvPr/>
        </p:nvSpPr>
        <p:spPr>
          <a:xfrm>
            <a:off x="7144143" y="3912304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3C327-6F7A-4C71-AA20-47B560754CE6}"/>
              </a:ext>
            </a:extLst>
          </p:cNvPr>
          <p:cNvSpPr txBox="1"/>
          <p:nvPr/>
        </p:nvSpPr>
        <p:spPr>
          <a:xfrm>
            <a:off x="8267647" y="3912304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AA5FF-A882-4ACA-ACA7-B0EDC7F0B057}"/>
              </a:ext>
            </a:extLst>
          </p:cNvPr>
          <p:cNvSpPr txBox="1"/>
          <p:nvPr/>
        </p:nvSpPr>
        <p:spPr>
          <a:xfrm>
            <a:off x="9348478" y="3912304"/>
            <a:ext cx="655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E7777-5240-4BE1-ACBE-B159F3980B84}"/>
              </a:ext>
            </a:extLst>
          </p:cNvPr>
          <p:cNvSpPr txBox="1"/>
          <p:nvPr/>
        </p:nvSpPr>
        <p:spPr>
          <a:xfrm>
            <a:off x="10525022" y="3912304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509211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19" grpId="1" animBg="1"/>
      <p:bldP spid="16" grpId="0"/>
      <p:bldP spid="24" grpId="0"/>
      <p:bldP spid="25" grpId="0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E4F7-60C6-4507-AB78-C82A7F228D52}"/>
              </a:ext>
            </a:extLst>
          </p:cNvPr>
          <p:cNvSpPr txBox="1"/>
          <p:nvPr/>
        </p:nvSpPr>
        <p:spPr>
          <a:xfrm>
            <a:off x="3236064" y="5661068"/>
            <a:ext cx="675570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GraduationCondition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CLASS</a:t>
            </a:r>
          </a:p>
        </p:txBody>
      </p:sp>
      <p:pic>
        <p:nvPicPr>
          <p:cNvPr id="9" name="그림 9" descr="스크린샷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A72C799-8B62-461C-952B-54C408135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0" t="17462" r="38021" b="56616"/>
          <a:stretch/>
        </p:blipFill>
        <p:spPr>
          <a:xfrm>
            <a:off x="4095317" y="1373391"/>
            <a:ext cx="3545031" cy="36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30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6F792F-6828-4454-80BD-4FF7972D63F3}"/>
              </a:ext>
            </a:extLst>
          </p:cNvPr>
          <p:cNvSpPr/>
          <p:nvPr/>
        </p:nvSpPr>
        <p:spPr>
          <a:xfrm>
            <a:off x="1285967" y="15723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BSM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12학점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BBE6C-CB25-4352-BAC3-DF315804F92C}"/>
              </a:ext>
            </a:extLst>
          </p:cNvPr>
          <p:cNvSpPr/>
          <p:nvPr/>
        </p:nvSpPr>
        <p:spPr>
          <a:xfrm>
            <a:off x="3762466" y="15723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공학주제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84학점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31046A-D1F4-4F28-B92E-3740C2D95CA9}"/>
              </a:ext>
            </a:extLst>
          </p:cNvPr>
          <p:cNvSpPr/>
          <p:nvPr/>
        </p:nvSpPr>
        <p:spPr>
          <a:xfrm>
            <a:off x="6175466" y="15723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전공기초</a:t>
            </a:r>
            <a:endParaRPr lang="en-US" altLang="ko-KR" sz="2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12학점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10DD8E-34CA-47A9-AFE1-1280100F3AC0}"/>
              </a:ext>
            </a:extLst>
          </p:cNvPr>
          <p:cNvSpPr/>
          <p:nvPr/>
        </p:nvSpPr>
        <p:spPr>
          <a:xfrm>
            <a:off x="8613866" y="15723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전공필수</a:t>
            </a:r>
            <a:endParaRPr lang="en-US" altLang="ko-KR" sz="2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12학점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1E527B-D82A-4144-87B7-AF2891DB58BC}"/>
              </a:ext>
            </a:extLst>
          </p:cNvPr>
          <p:cNvSpPr/>
          <p:nvPr/>
        </p:nvSpPr>
        <p:spPr>
          <a:xfrm>
            <a:off x="8613866" y="45695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마하실습</a:t>
            </a:r>
            <a:endParaRPr lang="en-US" altLang="ko-KR" sz="2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2과목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3D1EC-E3CE-403C-ABF1-9B2EBD286D15}"/>
              </a:ext>
            </a:extLst>
          </p:cNvPr>
          <p:cNvSpPr/>
          <p:nvPr/>
        </p:nvSpPr>
        <p:spPr>
          <a:xfrm>
            <a:off x="6175466" y="45695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마하교양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2과목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99062-DB99-40FE-A2FD-CDD822FF2BD1}"/>
              </a:ext>
            </a:extLst>
          </p:cNvPr>
          <p:cNvSpPr/>
          <p:nvPr/>
        </p:nvSpPr>
        <p:spPr>
          <a:xfrm>
            <a:off x="3762466" y="45695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핵심교양</a:t>
            </a:r>
            <a:endParaRPr lang="en-US" sz="2800" err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altLang="ko-KR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분야별</a:t>
            </a:r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1과목</a:t>
            </a:r>
          </a:p>
          <a:p>
            <a:pPr algn="ctr"/>
            <a:endParaRPr lang="en-US" altLang="ko-KR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38295-A769-4C31-8598-F448253562E1}"/>
              </a:ext>
            </a:extLst>
          </p:cNvPr>
          <p:cNvSpPr/>
          <p:nvPr/>
        </p:nvSpPr>
        <p:spPr>
          <a:xfrm>
            <a:off x="1285966" y="4569573"/>
            <a:ext cx="2002906" cy="14554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필수교양</a:t>
            </a:r>
            <a:endParaRPr lang="en-US" altLang="ko-KR" sz="2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12학점</a:t>
            </a:r>
          </a:p>
        </p:txBody>
      </p:sp>
    </p:spTree>
    <p:extLst>
      <p:ext uri="{BB962C8B-B14F-4D97-AF65-F5344CB8AC3E}">
        <p14:creationId xmlns:p14="http://schemas.microsoft.com/office/powerpoint/2010/main" val="439827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407" y="2221483"/>
            <a:ext cx="548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vector&lt;pair&lt;int, int&gt;&gt;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selected_majors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FF16F9-C79B-47FA-A760-692A75AC9EF8}"/>
              </a:ext>
            </a:extLst>
          </p:cNvPr>
          <p:cNvSpPr/>
          <p:nvPr/>
        </p:nvSpPr>
        <p:spPr>
          <a:xfrm>
            <a:off x="1851816" y="2791573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&lt;0,5&gt;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82A4E6-5394-497E-8754-5462397A965B}"/>
              </a:ext>
            </a:extLst>
          </p:cNvPr>
          <p:cNvSpPr/>
          <p:nvPr/>
        </p:nvSpPr>
        <p:spPr>
          <a:xfrm>
            <a:off x="803367" y="2791573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&lt;0,0&gt;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71BF98-8F9F-4C88-803C-5A592DDDE1DC}"/>
              </a:ext>
            </a:extLst>
          </p:cNvPr>
          <p:cNvSpPr/>
          <p:nvPr/>
        </p:nvSpPr>
        <p:spPr>
          <a:xfrm>
            <a:off x="2877374" y="2791573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&lt;1,3&gt;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666972-79CC-4D50-87FB-AA8361C5D6D0}"/>
              </a:ext>
            </a:extLst>
          </p:cNvPr>
          <p:cNvSpPr/>
          <p:nvPr/>
        </p:nvSpPr>
        <p:spPr>
          <a:xfrm>
            <a:off x="3902932" y="2791573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&lt;1,7&gt;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D46E7-1CD1-41F8-955F-00790E9A6693}"/>
              </a:ext>
            </a:extLst>
          </p:cNvPr>
          <p:cNvSpPr/>
          <p:nvPr/>
        </p:nvSpPr>
        <p:spPr>
          <a:xfrm>
            <a:off x="4923097" y="2791573"/>
            <a:ext cx="974206" cy="655320"/>
          </a:xfrm>
          <a:prstGeom prst="rect">
            <a:avLst/>
          </a:prstGeom>
          <a:solidFill>
            <a:srgbClr val="FF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&lt;2,1&gt;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23A83C4-DAD1-4828-BD17-543D61A48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053394"/>
              </p:ext>
            </p:extLst>
          </p:nvPr>
        </p:nvGraphicFramePr>
        <p:xfrm>
          <a:off x="7289460" y="1855221"/>
          <a:ext cx="4311990" cy="4586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330">
                  <a:extLst>
                    <a:ext uri="{9D8B030D-6E8A-4147-A177-3AD203B41FA5}">
                      <a16:colId xmlns:a16="http://schemas.microsoft.com/office/drawing/2014/main" val="1303105221"/>
                    </a:ext>
                  </a:extLst>
                </a:gridCol>
                <a:gridCol w="1437330">
                  <a:extLst>
                    <a:ext uri="{9D8B030D-6E8A-4147-A177-3AD203B41FA5}">
                      <a16:colId xmlns:a16="http://schemas.microsoft.com/office/drawing/2014/main" val="3798558317"/>
                    </a:ext>
                  </a:extLst>
                </a:gridCol>
                <a:gridCol w="1437330">
                  <a:extLst>
                    <a:ext uri="{9D8B030D-6E8A-4147-A177-3AD203B41FA5}">
                      <a16:colId xmlns:a16="http://schemas.microsoft.com/office/drawing/2014/main" val="939074726"/>
                    </a:ext>
                  </a:extLst>
                </a:gridCol>
              </a:tblGrid>
              <a:tr h="18212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전공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공학주제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객체지향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프로그래밍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</a:p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</a:p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9383"/>
                  </a:ext>
                </a:extLst>
              </a:tr>
              <a:tr h="1287502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50221"/>
                  </a:ext>
                </a:extLst>
              </a:tr>
              <a:tr h="1287502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7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43F9788-C158-426B-8759-62862B6D2513}"/>
              </a:ext>
            </a:extLst>
          </p:cNvPr>
          <p:cNvSpPr txBox="1"/>
          <p:nvPr/>
        </p:nvSpPr>
        <p:spPr>
          <a:xfrm>
            <a:off x="6151824" y="1230883"/>
            <a:ext cx="6197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vector&lt;vector&lt;Major&gt;&gt;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major_subjects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57DC35-3955-498A-8764-42572B8F8EBE}"/>
              </a:ext>
            </a:extLst>
          </p:cNvPr>
          <p:cNvSpPr/>
          <p:nvPr/>
        </p:nvSpPr>
        <p:spPr>
          <a:xfrm>
            <a:off x="7473360" y="2519552"/>
            <a:ext cx="1114425" cy="590077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[0][0]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3AFC3BC1-7539-440B-B460-695167C8D9B7}"/>
              </a:ext>
            </a:extLst>
          </p:cNvPr>
          <p:cNvSpPr/>
          <p:nvPr/>
        </p:nvSpPr>
        <p:spPr>
          <a:xfrm>
            <a:off x="7524749" y="2028825"/>
            <a:ext cx="962025" cy="542925"/>
          </a:xfrm>
          <a:prstGeom prst="flowChartConnector">
            <a:avLst/>
          </a:prstGeom>
          <a:noFill/>
          <a:ln w="28575"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85249-48C1-4EA7-90F0-4F27AFE44AF9}"/>
              </a:ext>
            </a:extLst>
          </p:cNvPr>
          <p:cNvSpPr txBox="1"/>
          <p:nvPr/>
        </p:nvSpPr>
        <p:spPr>
          <a:xfrm>
            <a:off x="985267" y="4069795"/>
            <a:ext cx="475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공학주제 함수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SubOfEngineering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18F9562-73BC-4C22-B975-C73B755A1F9F}"/>
              </a:ext>
            </a:extLst>
          </p:cNvPr>
          <p:cNvSpPr/>
          <p:nvPr/>
        </p:nvSpPr>
        <p:spPr>
          <a:xfrm>
            <a:off x="7648574" y="2871087"/>
            <a:ext cx="819152" cy="427225"/>
          </a:xfrm>
          <a:prstGeom prst="flowChartConnector">
            <a:avLst/>
          </a:prstGeom>
          <a:noFill/>
          <a:ln w="28575"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4267D2-4505-47CA-96A0-F04EB3FAA3E5}"/>
              </a:ext>
            </a:extLst>
          </p:cNvPr>
          <p:cNvCxnSpPr>
            <a:cxnSpLocks/>
          </p:cNvCxnSpPr>
          <p:nvPr/>
        </p:nvCxnSpPr>
        <p:spPr>
          <a:xfrm flipH="1">
            <a:off x="5516504" y="2407239"/>
            <a:ext cx="2027970" cy="1501050"/>
          </a:xfrm>
          <a:prstGeom prst="straightConnector1">
            <a:avLst/>
          </a:prstGeom>
          <a:ln w="28575">
            <a:solidFill>
              <a:srgbClr val="5587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8D9B05-1A22-4F5A-9D4D-60B012FF0127}"/>
              </a:ext>
            </a:extLst>
          </p:cNvPr>
          <p:cNvSpPr txBox="1"/>
          <p:nvPr/>
        </p:nvSpPr>
        <p:spPr>
          <a:xfrm>
            <a:off x="2875087" y="5154362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84 - 3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B27C8A-9B2A-494B-AE83-4ECF15E722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902932" y="3226881"/>
            <a:ext cx="3867738" cy="2158314"/>
          </a:xfrm>
          <a:prstGeom prst="straightConnector1">
            <a:avLst/>
          </a:prstGeom>
          <a:ln w="28575">
            <a:solidFill>
              <a:srgbClr val="5587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A9948789-EEC0-48D3-B34A-F414AB2FC78A}"/>
              </a:ext>
            </a:extLst>
          </p:cNvPr>
          <p:cNvSpPr/>
          <p:nvPr/>
        </p:nvSpPr>
        <p:spPr>
          <a:xfrm>
            <a:off x="833325" y="2838553"/>
            <a:ext cx="929807" cy="542925"/>
          </a:xfrm>
          <a:prstGeom prst="flowChartConnector">
            <a:avLst/>
          </a:prstGeom>
          <a:noFill/>
          <a:ln w="28575">
            <a:solidFill>
              <a:srgbClr val="55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61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animBg="1"/>
      <p:bldP spid="7" grpId="1" animBg="1"/>
      <p:bldP spid="20" grpId="0"/>
      <p:bldP spid="21" grpId="0" animBg="1"/>
      <p:bldP spid="22" grpId="0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6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B66F38-8D3F-4292-BB50-5AD9939E0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09" t="7232" r="27949" b="12718"/>
          <a:stretch/>
        </p:blipFill>
        <p:spPr>
          <a:xfrm>
            <a:off x="3302000" y="892175"/>
            <a:ext cx="5651512" cy="58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1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6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C156FF6-511C-478B-A26F-2777FA1B6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1" t="4157" r="27916" b="11816"/>
          <a:stretch/>
        </p:blipFill>
        <p:spPr>
          <a:xfrm>
            <a:off x="3613171" y="887548"/>
            <a:ext cx="5486379" cy="5910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A9C-BA99-44BF-93AD-41456DEED7BC}"/>
              </a:ext>
            </a:extLst>
          </p:cNvPr>
          <p:cNvSpPr txBox="1"/>
          <p:nvPr/>
        </p:nvSpPr>
        <p:spPr>
          <a:xfrm>
            <a:off x="6521450" y="1511300"/>
            <a:ext cx="5156200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dirty="0">
                <a:latin typeface="나눔스퀘어라운드 Regular"/>
                <a:ea typeface="배달의민족 주아"/>
              </a:rPr>
              <a:t>다음 학기 과목 =&gt; </a:t>
            </a:r>
            <a:r>
              <a:rPr lang="ko-KR" altLang="en-US" sz="4000" dirty="0">
                <a:solidFill>
                  <a:schemeClr val="accent3"/>
                </a:solidFill>
                <a:latin typeface="나눔스퀘어라운드 Regular"/>
                <a:ea typeface="배달의민족 주아"/>
              </a:rPr>
              <a:t>노란색</a:t>
            </a:r>
          </a:p>
          <a:p>
            <a:endParaRPr lang="ko-KR" altLang="en-US" sz="2800" dirty="0">
              <a:latin typeface="나눔스퀘어라운드 Regular"/>
              <a:ea typeface="배달의민족 주아"/>
            </a:endParaRPr>
          </a:p>
          <a:p>
            <a:pPr algn="ctr"/>
            <a:r>
              <a:rPr lang="ko-KR" altLang="en-US" sz="2800" dirty="0">
                <a:latin typeface="나눔스퀘어라운드 Regular"/>
                <a:ea typeface="배달의민족 주아"/>
              </a:rPr>
              <a:t>과목 </a:t>
            </a:r>
            <a:r>
              <a:rPr lang="ko-KR" altLang="en-US" sz="2800" dirty="0" err="1">
                <a:latin typeface="나눔스퀘어라운드 Regular"/>
                <a:ea typeface="배달의민족 주아"/>
              </a:rPr>
              <a:t>선택시</a:t>
            </a:r>
            <a:r>
              <a:rPr lang="ko-KR" altLang="en-US" sz="2800" dirty="0">
                <a:latin typeface="나눔스퀘어라운드 Regular"/>
                <a:ea typeface="배달의민족 주아"/>
              </a:rPr>
              <a:t> =&gt;</a:t>
            </a:r>
            <a:r>
              <a:rPr lang="ko-KR" altLang="en-US" sz="4400" dirty="0">
                <a:latin typeface="나눔스퀘어라운드 Regular"/>
                <a:ea typeface="배달의민족 주아"/>
              </a:rPr>
              <a:t> </a:t>
            </a:r>
            <a:r>
              <a:rPr lang="ko-KR" altLang="en-US" sz="4000" dirty="0">
                <a:solidFill>
                  <a:schemeClr val="accent6"/>
                </a:solidFill>
                <a:latin typeface="나눔스퀘어라운드 Regular"/>
                <a:ea typeface="배달의민족 주아"/>
              </a:rPr>
              <a:t>분홍색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EA98D-1D10-47CC-8C36-F0BE31CE277B}"/>
              </a:ext>
            </a:extLst>
          </p:cNvPr>
          <p:cNvSpPr txBox="1"/>
          <p:nvPr/>
        </p:nvSpPr>
        <p:spPr>
          <a:xfrm>
            <a:off x="6172200" y="4102100"/>
            <a:ext cx="5854700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나눔스퀘어라운드 Regular"/>
                <a:ea typeface="배달의민족 주아"/>
              </a:rPr>
              <a:t>과목을 클릭할 때 마다 </a:t>
            </a:r>
            <a:endParaRPr lang="ko-KR" sz="3200" dirty="0">
              <a:latin typeface="나눔스퀘어라운드 Regular"/>
            </a:endParaRPr>
          </a:p>
          <a:p>
            <a:pPr algn="ctr"/>
            <a:endParaRPr lang="ko-KR" altLang="en-US" sz="3200" dirty="0">
              <a:latin typeface="나눔스퀘어라운드 Regular"/>
              <a:ea typeface="배달의민족 주아"/>
            </a:endParaRPr>
          </a:p>
          <a:p>
            <a:pPr algn="ctr"/>
            <a:r>
              <a:rPr lang="ko-KR" altLang="en-US" sz="3200" dirty="0">
                <a:latin typeface="나눔스퀘어라운드 Regular"/>
                <a:ea typeface="배달의민족 주아"/>
              </a:rPr>
              <a:t>관련 졸업 조건의 남은 학점이 </a:t>
            </a:r>
            <a:endParaRPr lang="ko-KR" dirty="0">
              <a:latin typeface="나눔스퀘어라운드 Regular"/>
              <a:ea typeface="배달의민족 주아"/>
            </a:endParaRPr>
          </a:p>
          <a:p>
            <a:pPr algn="ctr"/>
            <a:r>
              <a:rPr lang="ko-KR" altLang="en-US" sz="3200" dirty="0">
                <a:latin typeface="나눔스퀘어라운드 Regular"/>
                <a:ea typeface="배달의민족 주아"/>
              </a:rPr>
              <a:t>즉각적으로 변화</a:t>
            </a:r>
            <a:endParaRPr lang="ko-KR" dirty="0">
              <a:latin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3439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25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9A5F98-D73E-42F0-88FE-58B92176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70" y="987406"/>
            <a:ext cx="4971460" cy="390991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F1E6E54-3E79-4CAB-99C6-02DC37DAFBA5}"/>
              </a:ext>
            </a:extLst>
          </p:cNvPr>
          <p:cNvSpPr txBox="1">
            <a:spLocks/>
          </p:cNvSpPr>
          <p:nvPr/>
        </p:nvSpPr>
        <p:spPr>
          <a:xfrm>
            <a:off x="4623917" y="2299595"/>
            <a:ext cx="6294860" cy="7053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err="1">
                <a:latin typeface="배달의민족 주아"/>
                <a:ea typeface="배달의민족 주아"/>
              </a:rPr>
              <a:t>객체지향</a:t>
            </a:r>
            <a:r>
              <a:rPr lang="en-US" altLang="ko-KR" sz="5400" dirty="0">
                <a:latin typeface="배달의민족 주아"/>
                <a:ea typeface="배달의민족 주아"/>
              </a:rPr>
              <a:t> 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112A6-75A9-46F7-9E42-392F04BE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21120961">
            <a:off x="2469808" y="1611222"/>
            <a:ext cx="1573365" cy="1124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68AD22-D5C2-42BB-9A77-CA5A5E30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4" y="5527714"/>
            <a:ext cx="936347" cy="9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482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58541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62604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객체지향적 요소</a:t>
            </a:r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999B27CF-5478-44DE-BA6D-B60FF2B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11" y="1994770"/>
            <a:ext cx="2743200" cy="274320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F4C4E81-E2AB-43FD-80DF-579869CA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3" y="1994770"/>
            <a:ext cx="2743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74D3A5-19FD-4D58-B477-18BAAB59E9EA}"/>
              </a:ext>
            </a:extLst>
          </p:cNvPr>
          <p:cNvSpPr txBox="1"/>
          <p:nvPr/>
        </p:nvSpPr>
        <p:spPr>
          <a:xfrm>
            <a:off x="2386209" y="5094961"/>
            <a:ext cx="371396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나눔스퀘어라운드 Regular"/>
                <a:ea typeface="배달의민족 주아"/>
              </a:rPr>
              <a:t>객체를 통한 </a:t>
            </a:r>
            <a:r>
              <a:rPr lang="ko-KR" altLang="en-US" sz="2800" err="1">
                <a:latin typeface="나눔스퀘어라운드 Regular"/>
                <a:ea typeface="배달의민족 주아"/>
              </a:rPr>
              <a:t>메세지</a:t>
            </a:r>
            <a:r>
              <a:rPr lang="ko-KR" altLang="en-US" sz="2800">
                <a:latin typeface="나눔스퀘어라운드 Regular"/>
                <a:ea typeface="배달의민족 주아"/>
              </a:rPr>
              <a:t> 전달</a:t>
            </a:r>
            <a:endParaRPr lang="ko-KR" altLang="en-US" sz="2800" err="1">
              <a:latin typeface="나눔스퀘어라운드 Regular"/>
              <a:ea typeface="배달의민족 주아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3D42-C4EE-4898-BC7B-A409C6B6A36F}"/>
              </a:ext>
            </a:extLst>
          </p:cNvPr>
          <p:cNvSpPr txBox="1"/>
          <p:nvPr/>
        </p:nvSpPr>
        <p:spPr>
          <a:xfrm>
            <a:off x="7699331" y="5094961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latin typeface="나눔스퀘어라운드 Regular"/>
                <a:ea typeface="배달의민족 주아"/>
              </a:rPr>
              <a:t>캡슐화</a:t>
            </a:r>
          </a:p>
        </p:txBody>
      </p:sp>
    </p:spTree>
    <p:extLst>
      <p:ext uri="{BB962C8B-B14F-4D97-AF65-F5344CB8AC3E}">
        <p14:creationId xmlns:p14="http://schemas.microsoft.com/office/powerpoint/2010/main" val="111098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9A5F98-D73E-42F0-88FE-58B92176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70" y="1216006"/>
            <a:ext cx="4971460" cy="390991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F1E6E54-3E79-4CAB-99C6-02DC37DAFBA5}"/>
              </a:ext>
            </a:extLst>
          </p:cNvPr>
          <p:cNvSpPr txBox="1">
            <a:spLocks/>
          </p:cNvSpPr>
          <p:nvPr/>
        </p:nvSpPr>
        <p:spPr>
          <a:xfrm>
            <a:off x="4623917" y="2490095"/>
            <a:ext cx="6294860" cy="7053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배달의민족 주아"/>
                <a:ea typeface="배달의민족 주아"/>
              </a:rPr>
              <a:t>프로그램소개</a:t>
            </a:r>
            <a:endParaRPr lang="en-US" altLang="ko-KR" sz="3600" dirty="0">
              <a:latin typeface="배달의민족 주아"/>
              <a:ea typeface="배달의민족 주아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112A6-75A9-46F7-9E42-392F04BE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21120961">
            <a:off x="2469808" y="1839822"/>
            <a:ext cx="1573365" cy="1124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68AD22-D5C2-42BB-9A77-CA5A5E30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4" y="5527714"/>
            <a:ext cx="936347" cy="9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51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4BBD300-34D3-4207-A0BD-8C5F3F10E328}"/>
              </a:ext>
            </a:extLst>
          </p:cNvPr>
          <p:cNvSpPr txBox="1">
            <a:spLocks/>
          </p:cNvSpPr>
          <p:nvPr/>
        </p:nvSpPr>
        <p:spPr>
          <a:xfrm>
            <a:off x="4227677" y="1822075"/>
            <a:ext cx="6294860" cy="7053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배달의민족 주아"/>
                <a:ea typeface="배달의민족 주아"/>
              </a:rPr>
              <a:t>Thank You!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A7B1B-FCF6-45E1-9E77-CBAED51F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34" y="2937064"/>
            <a:ext cx="4369332" cy="24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034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5376" y="4114269"/>
            <a:ext cx="8167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        + Graduation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51F6A-DAEC-4073-8D11-9715F3DC9B2B}"/>
              </a:ext>
            </a:extLst>
          </p:cNvPr>
          <p:cNvSpPr txBox="1"/>
          <p:nvPr/>
        </p:nvSpPr>
        <p:spPr>
          <a:xfrm>
            <a:off x="3928065" y="4991432"/>
            <a:ext cx="148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Computer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15ED2E-7A15-4D38-B836-617F2B8297F8}"/>
              </a:ext>
            </a:extLst>
          </p:cNvPr>
          <p:cNvSpPr txBox="1"/>
          <p:nvPr/>
        </p:nvSpPr>
        <p:spPr>
          <a:xfrm>
            <a:off x="2479240" y="1695508"/>
            <a:ext cx="73666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CONGRATULATION!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D40A4E-3359-4B9D-AF4B-50D37964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89368" y="3114726"/>
            <a:ext cx="946375" cy="723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5A67AA-0120-4DAD-83AC-7B8F11B4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92" y="4184152"/>
            <a:ext cx="1231106" cy="9682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F86536-8C31-4D58-8A7B-6E7E7E3DAB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3083149">
            <a:off x="9808468" y="3840101"/>
            <a:ext cx="1387912" cy="9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3600"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25DF-730A-493B-B944-7C9DC6FF7F27}"/>
              </a:ext>
            </a:extLst>
          </p:cNvPr>
          <p:cNvSpPr txBox="1"/>
          <p:nvPr/>
        </p:nvSpPr>
        <p:spPr>
          <a:xfrm>
            <a:off x="2949879" y="5042769"/>
            <a:ext cx="831728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400">
                <a:latin typeface="나눔스퀘어라운드 Regular"/>
                <a:ea typeface="배달의민족 주아"/>
              </a:rPr>
              <a:t>졸업 조건 계산 프로그램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C15A4829-114D-4F68-ABB6-96E5C40A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90" y="1326715"/>
            <a:ext cx="3379939" cy="33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9A5F98-D73E-42F0-88FE-58B92176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70" y="1282681"/>
            <a:ext cx="4971460" cy="390991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F1E6E54-3E79-4CAB-99C6-02DC37DAFBA5}"/>
              </a:ext>
            </a:extLst>
          </p:cNvPr>
          <p:cNvSpPr txBox="1">
            <a:spLocks/>
          </p:cNvSpPr>
          <p:nvPr/>
        </p:nvSpPr>
        <p:spPr>
          <a:xfrm>
            <a:off x="4749177" y="2509145"/>
            <a:ext cx="6294860" cy="7053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배달의민족 주아"/>
                <a:ea typeface="배달의민족 주아"/>
              </a:rPr>
              <a:t>데모동영상</a:t>
            </a:r>
            <a:endParaRPr lang="en-US" altLang="ko-KR" sz="4800" dirty="0">
              <a:latin typeface="배달의민족 주아"/>
              <a:ea typeface="배달의민족 주아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112A6-75A9-46F7-9E42-392F04BE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21120961">
            <a:off x="2469808" y="1906497"/>
            <a:ext cx="1573365" cy="1124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68AD22-D5C2-42BB-9A77-CA5A5E30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4" y="5527714"/>
            <a:ext cx="936347" cy="9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4061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600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3600" b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02010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데모동영상  </a:t>
            </a:r>
          </a:p>
        </p:txBody>
      </p:sp>
      <p:pic>
        <p:nvPicPr>
          <p:cNvPr id="11" name="학점">
            <a:hlinkClick r:id="" action="ppaction://media"/>
            <a:extLst>
              <a:ext uri="{FF2B5EF4-FFF2-40B4-BE49-F238E27FC236}">
                <a16:creationId xmlns:a16="http://schemas.microsoft.com/office/drawing/2014/main" id="{111282E0-211F-4F51-98FC-56FAF60AC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3600" y="558800"/>
            <a:ext cx="53848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9A5F98-D73E-42F0-88FE-58B92176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70" y="987406"/>
            <a:ext cx="4971460" cy="390991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F1E6E54-3E79-4CAB-99C6-02DC37DAFBA5}"/>
              </a:ext>
            </a:extLst>
          </p:cNvPr>
          <p:cNvSpPr txBox="1">
            <a:spLocks/>
          </p:cNvSpPr>
          <p:nvPr/>
        </p:nvSpPr>
        <p:spPr>
          <a:xfrm>
            <a:off x="4477780" y="2320472"/>
            <a:ext cx="6294860" cy="7053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배달의민족 주아"/>
                <a:ea typeface="tvN 즐거운이야기 Bold"/>
              </a:rPr>
              <a:t>Class &amp; UML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112A6-75A9-46F7-9E42-392F04BE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7766" r="21278" b="29442"/>
          <a:stretch/>
        </p:blipFill>
        <p:spPr>
          <a:xfrm rot="21120961">
            <a:off x="2469808" y="1611222"/>
            <a:ext cx="1573365" cy="1124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68AD22-D5C2-42BB-9A77-CA5A5E30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4" y="5527714"/>
            <a:ext cx="936347" cy="9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0582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05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&amp; UML </a:t>
            </a:r>
            <a:r>
              <a:rPr lang="ko-KR" altLang="en-US" sz="3600" spc="-3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6B3553-CC74-4A67-9E03-F0F821929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94" y="1115861"/>
            <a:ext cx="4487211" cy="46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0EC4-A1F6-480A-B9DE-893A6E15F2BE}"/>
              </a:ext>
            </a:extLst>
          </p:cNvPr>
          <p:cNvSpPr txBox="1"/>
          <p:nvPr/>
        </p:nvSpPr>
        <p:spPr>
          <a:xfrm>
            <a:off x="2375770" y="6055291"/>
            <a:ext cx="953856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배달의민족 주아"/>
                <a:ea typeface="배달의민족 주아"/>
              </a:rPr>
              <a:t>과목 이름, 분류, 학점 등과 같은 정보를 담기 위한 클래스</a:t>
            </a:r>
          </a:p>
        </p:txBody>
      </p:sp>
    </p:spTree>
    <p:extLst>
      <p:ext uri="{BB962C8B-B14F-4D97-AF65-F5344CB8AC3E}">
        <p14:creationId xmlns:p14="http://schemas.microsoft.com/office/powerpoint/2010/main" val="2550155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529</Words>
  <Application>Microsoft Office PowerPoint</Application>
  <PresentationFormat>와이드스크린</PresentationFormat>
  <Paragraphs>215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tvN 즐거운이야기 Bold</vt:lpstr>
      <vt:lpstr>배달의민족 주아</vt:lpstr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금 아현</cp:lastModifiedBy>
  <cp:revision>53</cp:revision>
  <dcterms:created xsi:type="dcterms:W3CDTF">2017-01-17T13:28:44Z</dcterms:created>
  <dcterms:modified xsi:type="dcterms:W3CDTF">2018-12-06T00:50:20Z</dcterms:modified>
</cp:coreProperties>
</file>